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24"/>
  </p:notesMasterIdLst>
  <p:sldIdLst>
    <p:sldId id="256" r:id="rId2"/>
    <p:sldId id="286" r:id="rId3"/>
    <p:sldId id="289" r:id="rId4"/>
    <p:sldId id="288" r:id="rId5"/>
    <p:sldId id="287" r:id="rId6"/>
    <p:sldId id="285" r:id="rId7"/>
    <p:sldId id="257" r:id="rId8"/>
    <p:sldId id="258" r:id="rId9"/>
    <p:sldId id="265" r:id="rId10"/>
    <p:sldId id="270" r:id="rId11"/>
    <p:sldId id="280" r:id="rId12"/>
    <p:sldId id="281" r:id="rId13"/>
    <p:sldId id="275" r:id="rId14"/>
    <p:sldId id="277" r:id="rId15"/>
    <p:sldId id="272" r:id="rId16"/>
    <p:sldId id="282" r:id="rId17"/>
    <p:sldId id="284" r:id="rId18"/>
    <p:sldId id="283" r:id="rId19"/>
    <p:sldId id="278" r:id="rId20"/>
    <p:sldId id="279" r:id="rId21"/>
    <p:sldId id="274" r:id="rId22"/>
    <p:sldId id="269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D3"/>
    <a:srgbClr val="79DBE1"/>
    <a:srgbClr val="2F59B5"/>
    <a:srgbClr val="FFBACC"/>
    <a:srgbClr val="F8FFBF"/>
    <a:srgbClr val="BAFFCF"/>
    <a:srgbClr val="CDFF73"/>
    <a:srgbClr val="B6FF34"/>
    <a:srgbClr val="99446A"/>
    <a:srgbClr val="F1F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69"/>
  </p:normalViewPr>
  <p:slideViewPr>
    <p:cSldViewPr snapToGrid="0" snapToObjects="1">
      <p:cViewPr>
        <p:scale>
          <a:sx n="200" d="100"/>
          <a:sy n="200" d="100"/>
        </p:scale>
        <p:origin x="-1624" y="-4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8134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25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4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0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84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9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371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689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006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887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670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821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806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46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803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1599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560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602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A1A6C-7BD6-C94F-B41E-E84F01189013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4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onniam.chan@berkeley.edu" TargetMode="External"/><Relationship Id="rId4" Type="http://schemas.openxmlformats.org/officeDocument/2006/relationships/hyperlink" Target="mailto:ron.cordell@gmail.com" TargetMode="External"/><Relationship Id="rId5" Type="http://schemas.openxmlformats.org/officeDocument/2006/relationships/hyperlink" Target="mailto:3marjorie14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hink2wice.saf@gmail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ctrTitle"/>
          </p:nvPr>
        </p:nvSpPr>
        <p:spPr>
          <a:xfrm>
            <a:off x="71900" y="1603772"/>
            <a:ext cx="7658810" cy="179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Semantic Search engine </a:t>
            </a:r>
            <a:br>
              <a:rPr lang="en-US" dirty="0" smtClean="0"/>
            </a:br>
            <a:r>
              <a:rPr lang="en-US" dirty="0" smtClean="0"/>
              <a:t> for (</a:t>
            </a:r>
            <a:r>
              <a:rPr lang="en-US" dirty="0" err="1" smtClean="0"/>
              <a:t>Obamacare</a:t>
            </a:r>
            <a:r>
              <a:rPr lang="en-US" dirty="0" smtClean="0"/>
              <a:t>) healthcare </a:t>
            </a:r>
            <a:r>
              <a:rPr lang="en-US" dirty="0"/>
              <a:t>plans </a:t>
            </a:r>
            <a:endParaRPr lang="en" dirty="0"/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444500" y="3834574"/>
            <a:ext cx="6858000" cy="12418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UCB MIDS Team</a:t>
            </a:r>
          </a:p>
          <a:p>
            <a:pPr lvl="0">
              <a:spcBef>
                <a:spcPts val="0"/>
              </a:spcBef>
            </a:pPr>
            <a:r>
              <a:rPr lang="en-US" sz="3600" dirty="0" smtClean="0"/>
              <a:t>Healthcare Finder</a:t>
            </a:r>
            <a:endParaRPr lang="en" sz="3600" dirty="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900" y="159450"/>
            <a:ext cx="1872424" cy="18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2398646" y="2205906"/>
            <a:ext cx="1383613" cy="1201226"/>
            <a:chOff x="3412879" y="24286993"/>
            <a:chExt cx="4132221" cy="3406531"/>
          </a:xfrm>
        </p:grpSpPr>
        <p:sp>
          <p:nvSpPr>
            <p:cNvPr id="61" name="Oval 60"/>
            <p:cNvSpPr/>
            <p:nvPr/>
          </p:nvSpPr>
          <p:spPr>
            <a:xfrm>
              <a:off x="3417876" y="27137939"/>
              <a:ext cx="4127224" cy="55558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12879" y="24549892"/>
              <a:ext cx="4127225" cy="2834861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63" name="Oval 62"/>
            <p:cNvSpPr/>
            <p:nvPr/>
          </p:nvSpPr>
          <p:spPr>
            <a:xfrm>
              <a:off x="3412879" y="24286993"/>
              <a:ext cx="4127224" cy="55558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71" y="3514148"/>
            <a:ext cx="1744351" cy="4750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5" y="3046718"/>
            <a:ext cx="754752" cy="68070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94" y="2099120"/>
            <a:ext cx="607806" cy="58136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71" y="974284"/>
            <a:ext cx="1288111" cy="42544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52" y="3989218"/>
            <a:ext cx="1133844" cy="45051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314531" y="1399725"/>
            <a:ext cx="6788692" cy="36009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kern="1200" dirty="0" smtClean="0">
                <a:latin typeface="Consolas"/>
                <a:cs typeface="Consolas"/>
              </a:rPr>
              <a:t>"plans"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"properties"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"</a:t>
            </a:r>
            <a:r>
              <a:rPr lang="en-US" sz="1200" kern="1200" dirty="0" err="1" smtClean="0">
                <a:latin typeface="Consolas"/>
                <a:cs typeface="Consolas"/>
              </a:rPr>
              <a:t>marketing_url</a:t>
            </a:r>
            <a:r>
              <a:rPr lang="en-US" sz="1200" kern="1200" dirty="0" smtClean="0">
                <a:latin typeface="Consolas"/>
                <a:cs typeface="Consolas"/>
              </a:rPr>
              <a:t>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"type" : "string"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},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"</a:t>
            </a:r>
            <a:r>
              <a:rPr lang="en-US" sz="1200" kern="1200" dirty="0" err="1" smtClean="0">
                <a:latin typeface="Consolas"/>
                <a:cs typeface="Consolas"/>
              </a:rPr>
              <a:t>marketing_name</a:t>
            </a:r>
            <a:r>
              <a:rPr lang="en-US" sz="1200" kern="1200" dirty="0" smtClean="0">
                <a:latin typeface="Consolas"/>
                <a:cs typeface="Consolas"/>
              </a:rPr>
              <a:t>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"type" : "string"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},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"</a:t>
            </a:r>
            <a:r>
              <a:rPr lang="en-US" sz="1200" kern="1200" dirty="0" err="1" smtClean="0">
                <a:latin typeface="Consolas"/>
                <a:cs typeface="Consolas"/>
              </a:rPr>
              <a:t>last_updated_on</a:t>
            </a:r>
            <a:r>
              <a:rPr lang="en-US" sz="1200" kern="1200" dirty="0" smtClean="0">
                <a:latin typeface="Consolas"/>
                <a:cs typeface="Consolas"/>
              </a:rPr>
              <a:t>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"format" : "</a:t>
            </a:r>
            <a:r>
              <a:rPr lang="en-US" sz="1200" kern="1200" dirty="0" err="1" smtClean="0">
                <a:latin typeface="Consolas"/>
                <a:cs typeface="Consolas"/>
              </a:rPr>
              <a:t>dateOptionalTime</a:t>
            </a:r>
            <a:r>
              <a:rPr lang="en-US" sz="1200" kern="1200" dirty="0" smtClean="0">
                <a:latin typeface="Consolas"/>
                <a:cs typeface="Consolas"/>
              </a:rPr>
              <a:t>",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"type" : "date"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},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"</a:t>
            </a:r>
            <a:r>
              <a:rPr lang="en-US" sz="1200" kern="1200" dirty="0" err="1" smtClean="0">
                <a:latin typeface="Consolas"/>
                <a:cs typeface="Consolas"/>
              </a:rPr>
              <a:t>plan_id_type</a:t>
            </a:r>
            <a:r>
              <a:rPr lang="en-US" sz="1200" kern="1200" dirty="0" smtClean="0">
                <a:latin typeface="Consolas"/>
                <a:cs typeface="Consolas"/>
              </a:rPr>
              <a:t>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	"type" : "string”</a:t>
            </a:r>
          </a:p>
          <a:p>
            <a:r>
              <a:rPr lang="en-US" sz="1200" kern="1200" dirty="0">
                <a:latin typeface="Consolas"/>
                <a:cs typeface="Consolas"/>
              </a:rPr>
              <a:t>	</a:t>
            </a:r>
            <a:r>
              <a:rPr lang="en-US" sz="1200" kern="1200" dirty="0" smtClean="0">
                <a:latin typeface="Consolas"/>
                <a:cs typeface="Consolas"/>
              </a:rPr>
              <a:t>…</a:t>
            </a:r>
          </a:p>
          <a:p>
            <a:r>
              <a:rPr lang="en-US" sz="1200" kern="1200" dirty="0">
                <a:latin typeface="Consolas"/>
                <a:cs typeface="Consolas"/>
              </a:rPr>
              <a:t>	</a:t>
            </a:r>
            <a:r>
              <a:rPr lang="en-US" sz="1200" kern="1200" dirty="0" smtClean="0">
                <a:latin typeface="Consolas"/>
                <a:cs typeface="Consolas"/>
              </a:rPr>
              <a:t>…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      }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    }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  },</a:t>
            </a:r>
            <a:endParaRPr lang="en-US" sz="1200" kern="1200" dirty="0">
              <a:latin typeface="Consolas"/>
              <a:cs typeface="Consola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377" y="1446812"/>
            <a:ext cx="1330613" cy="605956"/>
          </a:xfrm>
          <a:prstGeom prst="rect">
            <a:avLst/>
          </a:prstGeom>
        </p:spPr>
      </p:pic>
      <p:sp>
        <p:nvSpPr>
          <p:cNvPr id="14" name="Shape 26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Combined Publicly Available Datasets</a:t>
            </a:r>
          </a:p>
        </p:txBody>
      </p:sp>
      <p:pic>
        <p:nvPicPr>
          <p:cNvPr id="15" name="Shape 2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263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264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" name="Straight Arrow Connector 2"/>
          <p:cNvCxnSpPr/>
          <p:nvPr/>
        </p:nvCxnSpPr>
        <p:spPr>
          <a:xfrm flipV="1">
            <a:off x="1481096" y="3727424"/>
            <a:ext cx="614404" cy="361976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2377" y="3046718"/>
            <a:ext cx="930794" cy="251534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4700" y="2457440"/>
            <a:ext cx="903946" cy="10796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25044" y="1945395"/>
            <a:ext cx="331854" cy="214746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63" idx="0"/>
          </p:cNvCxnSpPr>
          <p:nvPr/>
        </p:nvCxnSpPr>
        <p:spPr>
          <a:xfrm flipH="1">
            <a:off x="3089616" y="1446812"/>
            <a:ext cx="211728" cy="759094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1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0"/>
            <a:ext cx="9296400" cy="5461001"/>
            <a:chOff x="0" y="-1"/>
            <a:chExt cx="12395200" cy="7281334"/>
          </a:xfrm>
        </p:grpSpPr>
        <p:sp>
          <p:nvSpPr>
            <p:cNvPr id="83" name="Rounded Rectangle 82"/>
            <p:cNvSpPr/>
            <p:nvPr/>
          </p:nvSpPr>
          <p:spPr>
            <a:xfrm>
              <a:off x="3141636" y="1699627"/>
              <a:ext cx="6287372" cy="5158373"/>
            </a:xfrm>
            <a:prstGeom prst="roundRect">
              <a:avLst>
                <a:gd name="adj" fmla="val 699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0" y="444500"/>
              <a:ext cx="9369632" cy="6413500"/>
              <a:chOff x="-17814" y="444500"/>
              <a:chExt cx="9369632" cy="64135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0" y="444500"/>
                <a:ext cx="2230086" cy="64135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03777" y="2431697"/>
                <a:ext cx="1937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Drugs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79977" y="6072919"/>
                <a:ext cx="193765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FFFFFF"/>
                    </a:solidFill>
                  </a:rPr>
                  <a:t>Smoking Cessation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1459" y="911035"/>
                <a:ext cx="225747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FFFF"/>
                    </a:solidFill>
                    <a:latin typeface="Times"/>
                    <a:cs typeface="Times"/>
                  </a:rPr>
                  <a:t>Build Health Profile&gt;</a:t>
                </a: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147454" y="12803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91654" y="1342995"/>
                <a:ext cx="2343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Location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43477" y="5404295"/>
                <a:ext cx="193765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FFFFFF"/>
                    </a:solidFill>
                  </a:rPr>
                  <a:t>Ergonomics Class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-17814" y="4955618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55369" y="51147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336966" y="1580074"/>
                <a:ext cx="6014852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3394483" y="556352"/>
                <a:ext cx="4527735" cy="830997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About your care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394540" y="2067909"/>
                <a:ext cx="1277239" cy="3738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20273" y="1699151"/>
                <a:ext cx="1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Basic Info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712643" y="2079308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Zip Code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81575" y="25975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65812" y="2609353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Salary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97915" y="3119399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Marital Status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06873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/>
            <p:cNvSpPr/>
            <p:nvPr/>
          </p:nvSpPr>
          <p:spPr>
            <a:xfrm>
              <a:off x="727498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/>
            <p:cNvSpPr/>
            <p:nvPr/>
          </p:nvSpPr>
          <p:spPr>
            <a:xfrm>
              <a:off x="6379633" y="3189816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400" y="35560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Single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00900" y="35433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Married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039100" y="35052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Divorced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4997" y="4573601"/>
              <a:ext cx="116741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Physician 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4997" y="4988468"/>
              <a:ext cx="116741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Physician 2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6477" y="2838097"/>
              <a:ext cx="1937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Conditions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0" y="4562539"/>
              <a:ext cx="256638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FFFF"/>
                  </a:solidFill>
                </a:rPr>
                <a:t>Trending: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131" y="4031735"/>
              <a:ext cx="2077920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Number of dependents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483177" y="3986050"/>
              <a:ext cx="527224" cy="382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398509" y="45787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415441" y="51036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950464" y="5699668"/>
              <a:ext cx="115886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Condition 1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16597" y="6173801"/>
              <a:ext cx="1267868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Medication 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381574" y="5696317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15441" y="62212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66241" y="50528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4868" y="20414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Doctors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6768" y="32098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Savings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4868" y="36035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Care Directives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100" y="1371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62100" y="17780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74800" y="21082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612900" y="25400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549400" y="28956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87500" y="32766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727200" y="3657601"/>
              <a:ext cx="8128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Add</a:t>
              </a:r>
            </a:p>
          </p:txBody>
        </p:sp>
        <p:pic>
          <p:nvPicPr>
            <p:cNvPr id="41" name="Picture 40" descr="Stride_Healt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0050"/>
              <a:ext cx="3136900" cy="471170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0" y="5080000"/>
              <a:ext cx="3136900" cy="2159000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" name="Picture 2" descr="Stride_Healt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68" y="419100"/>
              <a:ext cx="7315864" cy="6858000"/>
            </a:xfrm>
            <a:prstGeom prst="rect">
              <a:avLst/>
            </a:prstGeom>
            <a:solidFill>
              <a:srgbClr val="3A3E4A"/>
            </a:solidFill>
          </p:spPr>
        </p:pic>
        <p:sp>
          <p:nvSpPr>
            <p:cNvPr id="5" name="Rectangle 4"/>
            <p:cNvSpPr/>
            <p:nvPr/>
          </p:nvSpPr>
          <p:spPr>
            <a:xfrm>
              <a:off x="4572000" y="1282700"/>
              <a:ext cx="15875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Clinical Trials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33900" y="19812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Acupuncture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57700" y="495300"/>
              <a:ext cx="4660900" cy="41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70400" y="533400"/>
              <a:ext cx="41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Are you interested in the following care?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952500"/>
              <a:ext cx="2476500" cy="647700"/>
            </a:xfrm>
            <a:prstGeom prst="rect">
              <a:avLst/>
            </a:prstGeom>
            <a:solidFill>
              <a:srgbClr val="3A3E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9700" y="11303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Location</a:t>
              </a:r>
            </a:p>
          </p:txBody>
        </p:sp>
        <p:pic>
          <p:nvPicPr>
            <p:cNvPr id="12" name="Picture 11" descr="ResponsePage_pp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111500" cy="6858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65100" y="5511800"/>
              <a:ext cx="952500" cy="330200"/>
            </a:xfrm>
            <a:prstGeom prst="rect">
              <a:avLst/>
            </a:prstGeom>
            <a:solidFill>
              <a:srgbClr val="3539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600" y="5492234"/>
              <a:ext cx="19625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Preference options</a:t>
              </a:r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21200" y="2667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521200" y="33147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445000" y="4064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521200" y="47498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5461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584700" y="2654300"/>
              <a:ext cx="232410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At home Physical Therapy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521200" y="33401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Meditation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99000" y="41275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Holistic Health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572000" y="4686300"/>
              <a:ext cx="2336800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Type II Diabetes Prevention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33900" y="5435600"/>
              <a:ext cx="2209800" cy="292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Occupational Therapy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-1"/>
              <a:ext cx="12192000" cy="440267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900" y="0"/>
              <a:ext cx="64135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Innocent Bayes Standers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464800" y="440267"/>
              <a:ext cx="1930400" cy="6841066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1" name="Picture 20" descr="goog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385762"/>
            <a:ext cx="5088063" cy="227171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29000" y="457200"/>
            <a:ext cx="3038475" cy="1013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dirty="0">
                <a:solidFill>
                  <a:srgbClr val="3366FF"/>
                </a:solidFill>
                <a:latin typeface="Candara"/>
                <a:cs typeface="Candara"/>
              </a:rPr>
              <a:t>S</a:t>
            </a:r>
            <a:r>
              <a:rPr lang="en-US" sz="4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/>
                <a:cs typeface="Candara"/>
              </a:rPr>
              <a:t>e</a:t>
            </a:r>
            <a:r>
              <a:rPr lang="en-US" sz="4050" dirty="0">
                <a:solidFill>
                  <a:srgbClr val="FF0000"/>
                </a:solidFill>
                <a:latin typeface="Candara"/>
                <a:cs typeface="Candara"/>
              </a:rPr>
              <a:t>a</a:t>
            </a:r>
            <a:r>
              <a:rPr lang="en-US" sz="4050" dirty="0">
                <a:solidFill>
                  <a:srgbClr val="008000"/>
                </a:solidFill>
                <a:latin typeface="Candara"/>
                <a:cs typeface="Candara"/>
              </a:rPr>
              <a:t>r</a:t>
            </a:r>
            <a:r>
              <a:rPr lang="en-US" sz="4050" dirty="0">
                <a:solidFill>
                  <a:srgbClr val="FF6600"/>
                </a:solidFill>
                <a:latin typeface="Candara"/>
                <a:cs typeface="Candara"/>
              </a:rPr>
              <a:t>c</a:t>
            </a:r>
            <a:r>
              <a:rPr lang="en-US" sz="4050" dirty="0">
                <a:solidFill>
                  <a:srgbClr val="7236FF"/>
                </a:solidFill>
                <a:latin typeface="Candara"/>
                <a:cs typeface="Candara"/>
              </a:rPr>
              <a:t>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43175" y="2524125"/>
            <a:ext cx="5057775" cy="2209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/>
          <p:cNvSpPr/>
          <p:nvPr/>
        </p:nvSpPr>
        <p:spPr>
          <a:xfrm>
            <a:off x="3905250" y="2190750"/>
            <a:ext cx="1028700" cy="257175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Plan data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000625" y="2181225"/>
            <a:ext cx="1028700" cy="257175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Correlations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980" y="1553609"/>
            <a:ext cx="298450" cy="298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681853" y="2946146"/>
            <a:ext cx="4730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“I’m a housewife in Minnesota with a son who has </a:t>
            </a:r>
            <a:r>
              <a:rPr lang="en-US" sz="2000" i="1" u="sng" dirty="0" err="1" smtClean="0">
                <a:solidFill>
                  <a:schemeClr val="bg1">
                    <a:lumMod val="50000"/>
                  </a:schemeClr>
                </a:solidFill>
              </a:rPr>
              <a:t>Aspergers</a:t>
            </a: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6181" y="2671722"/>
            <a:ext cx="16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&lt;location&gt;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133894" y="3586183"/>
            <a:ext cx="191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&lt;diagnosis&gt;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390900" y="2671722"/>
            <a:ext cx="1418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&lt;family&gt;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681853" y="3573483"/>
            <a:ext cx="1223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&lt;family-child&gt;</a:t>
            </a:r>
            <a:endParaRPr lang="en-US" sz="2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4272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/>
      <p:bldP spid="107" grpId="0"/>
      <p:bldP spid="109" grpId="0"/>
      <p:bldP spid="1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01" y="3082863"/>
            <a:ext cx="1919844" cy="143988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62036" y="250773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4201297" y="2507735"/>
            <a:ext cx="130994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SPARK + ES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355336" y="1057951"/>
            <a:ext cx="1219200" cy="779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ASR</a:t>
            </a:r>
            <a:endParaRPr lang="en-US" sz="3600" dirty="0"/>
          </a:p>
        </p:txBody>
      </p:sp>
      <p:sp>
        <p:nvSpPr>
          <p:cNvPr id="12" name="Can 11"/>
          <p:cNvSpPr/>
          <p:nvPr/>
        </p:nvSpPr>
        <p:spPr>
          <a:xfrm>
            <a:off x="7487589" y="2895487"/>
            <a:ext cx="11938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5374594" y="499151"/>
            <a:ext cx="13843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LETOR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545995" y="194471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18477" y="1729918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Semantic </a:t>
            </a:r>
          </a:p>
          <a:p>
            <a:r>
              <a:rPr lang="en-US" sz="2400" dirty="0" smtClean="0"/>
              <a:t>query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74536" y="1707635"/>
            <a:ext cx="9525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8" idx="1"/>
          </p:cNvCxnSpPr>
          <p:nvPr/>
        </p:nvCxnSpPr>
        <p:spPr>
          <a:xfrm flipH="1">
            <a:off x="4856267" y="1618859"/>
            <a:ext cx="978584" cy="88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</p:cNvCxnSpPr>
          <p:nvPr/>
        </p:nvCxnSpPr>
        <p:spPr>
          <a:xfrm>
            <a:off x="6758894" y="1057951"/>
            <a:ext cx="1317743" cy="144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18923" y="1428467"/>
            <a:ext cx="131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Ranking</a:t>
            </a:r>
          </a:p>
          <a:p>
            <a:pPr algn="ctr"/>
            <a:r>
              <a:rPr lang="en-US" sz="2400" dirty="0" smtClean="0"/>
              <a:t> Model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1" y="2952528"/>
            <a:ext cx="1191429" cy="14830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19824" y="330252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 Result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31" idx="0"/>
          </p:cNvCxnSpPr>
          <p:nvPr/>
        </p:nvCxnSpPr>
        <p:spPr>
          <a:xfrm flipV="1">
            <a:off x="1482936" y="1837015"/>
            <a:ext cx="941916" cy="111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801030" y="3242563"/>
            <a:ext cx="2458994" cy="1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751603" y="4143052"/>
            <a:ext cx="5735986" cy="16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976707" y="435266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507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0"/>
            <a:ext cx="9296400" cy="5461001"/>
            <a:chOff x="0" y="-1"/>
            <a:chExt cx="12395200" cy="7281334"/>
          </a:xfrm>
        </p:grpSpPr>
        <p:sp>
          <p:nvSpPr>
            <p:cNvPr id="83" name="Rounded Rectangle 82"/>
            <p:cNvSpPr/>
            <p:nvPr/>
          </p:nvSpPr>
          <p:spPr>
            <a:xfrm>
              <a:off x="3141636" y="1699627"/>
              <a:ext cx="6287372" cy="5158373"/>
            </a:xfrm>
            <a:prstGeom prst="roundRect">
              <a:avLst>
                <a:gd name="adj" fmla="val 699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0" y="444500"/>
              <a:ext cx="9369632" cy="6413500"/>
              <a:chOff x="-17814" y="444500"/>
              <a:chExt cx="9369632" cy="64135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0" y="444500"/>
                <a:ext cx="2230086" cy="64135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03777" y="2431697"/>
                <a:ext cx="1937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Drugs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79977" y="6072919"/>
                <a:ext cx="193765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FFFFFF"/>
                    </a:solidFill>
                  </a:rPr>
                  <a:t>Smoking Cessation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1459" y="911035"/>
                <a:ext cx="225747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FFFF"/>
                    </a:solidFill>
                    <a:latin typeface="Times"/>
                    <a:cs typeface="Times"/>
                  </a:rPr>
                  <a:t>Build Health Profile&gt;</a:t>
                </a: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147454" y="12803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91654" y="1342995"/>
                <a:ext cx="2343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Location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43477" y="5404295"/>
                <a:ext cx="193765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FFFFFF"/>
                    </a:solidFill>
                  </a:rPr>
                  <a:t>Ergonomics Class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-17814" y="4955618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55369" y="51147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336966" y="1580074"/>
                <a:ext cx="6014852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3394483" y="556352"/>
                <a:ext cx="4527735" cy="830997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About your care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394540" y="2067909"/>
                <a:ext cx="1277239" cy="3738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20273" y="1699151"/>
                <a:ext cx="1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Basic Info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712643" y="2079308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Zip Code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81575" y="25975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65812" y="2609353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Salary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97915" y="3119399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Marital Status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06873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/>
            <p:cNvSpPr/>
            <p:nvPr/>
          </p:nvSpPr>
          <p:spPr>
            <a:xfrm>
              <a:off x="727498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/>
            <p:cNvSpPr/>
            <p:nvPr/>
          </p:nvSpPr>
          <p:spPr>
            <a:xfrm>
              <a:off x="6379633" y="3189816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400" y="35560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Single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00900" y="35433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Married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039100" y="35052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Divorced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4997" y="4573601"/>
              <a:ext cx="116741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Physician 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4997" y="4988468"/>
              <a:ext cx="116741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Physician 2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6477" y="2838097"/>
              <a:ext cx="1937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Conditions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0" y="4562539"/>
              <a:ext cx="256638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FFFF"/>
                  </a:solidFill>
                </a:rPr>
                <a:t>Trending: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131" y="4031735"/>
              <a:ext cx="2077920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Number of dependents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483177" y="3986050"/>
              <a:ext cx="527224" cy="382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398509" y="45787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415441" y="51036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950464" y="5699668"/>
              <a:ext cx="115886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Condition 1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16597" y="6173801"/>
              <a:ext cx="1267868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Medication 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381574" y="5696317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15441" y="62212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66241" y="50528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4868" y="20414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Doctors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6768" y="32098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Savings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4868" y="36035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Care Directives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100" y="1371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62100" y="17780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74800" y="21082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612900" y="25400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549400" y="28956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87500" y="32766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727200" y="3657601"/>
              <a:ext cx="8128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Add</a:t>
              </a:r>
            </a:p>
          </p:txBody>
        </p:sp>
        <p:pic>
          <p:nvPicPr>
            <p:cNvPr id="41" name="Picture 40" descr="Stride_Healt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0050"/>
              <a:ext cx="3136900" cy="471170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0" y="5080000"/>
              <a:ext cx="3136900" cy="2159000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" name="Picture 2" descr="Stride_Healt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68" y="419100"/>
              <a:ext cx="7315864" cy="6858000"/>
            </a:xfrm>
            <a:prstGeom prst="rect">
              <a:avLst/>
            </a:prstGeom>
            <a:solidFill>
              <a:srgbClr val="3A3E4A"/>
            </a:solidFill>
          </p:spPr>
        </p:pic>
        <p:sp>
          <p:nvSpPr>
            <p:cNvPr id="5" name="Rectangle 4"/>
            <p:cNvSpPr/>
            <p:nvPr/>
          </p:nvSpPr>
          <p:spPr>
            <a:xfrm>
              <a:off x="4572000" y="1282700"/>
              <a:ext cx="15875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Clinical Trials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33900" y="19812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Acupuncture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57700" y="495300"/>
              <a:ext cx="4660900" cy="41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70400" y="533400"/>
              <a:ext cx="41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Are you interested in the following care?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952500"/>
              <a:ext cx="2476500" cy="647700"/>
            </a:xfrm>
            <a:prstGeom prst="rect">
              <a:avLst/>
            </a:prstGeom>
            <a:solidFill>
              <a:srgbClr val="3A3E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9700" y="11303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Location</a:t>
              </a:r>
            </a:p>
          </p:txBody>
        </p:sp>
        <p:pic>
          <p:nvPicPr>
            <p:cNvPr id="12" name="Picture 11" descr="ResponsePage_pp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111500" cy="6858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65100" y="5511800"/>
              <a:ext cx="952500" cy="330200"/>
            </a:xfrm>
            <a:prstGeom prst="rect">
              <a:avLst/>
            </a:prstGeom>
            <a:solidFill>
              <a:srgbClr val="3539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600" y="5492234"/>
              <a:ext cx="19625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Preference options</a:t>
              </a:r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21200" y="2667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521200" y="33147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445000" y="4064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521200" y="47498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5461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584700" y="2654300"/>
              <a:ext cx="232410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At home Physical Therapy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457700" y="33401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Meditation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99000" y="41275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Holistic Health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572000" y="4686300"/>
              <a:ext cx="2336800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Type II Diabetes Prevention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59300" y="5372100"/>
              <a:ext cx="4330700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s-IS" sz="12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I’m worried about my chronic heartburn. </a:t>
              </a:r>
              <a:endPara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-1"/>
              <a:ext cx="12192000" cy="440267"/>
            </a:xfrm>
            <a:prstGeom prst="rect">
              <a:avLst/>
            </a:prstGeom>
            <a:solidFill>
              <a:srgbClr val="3A3E4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900" y="0"/>
              <a:ext cx="64135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Innocent Bayes Standers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464800" y="440267"/>
              <a:ext cx="1930400" cy="6841066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40691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0"/>
            <a:ext cx="9277350" cy="5457826"/>
            <a:chOff x="0" y="-1"/>
            <a:chExt cx="12369800" cy="7277101"/>
          </a:xfrm>
        </p:grpSpPr>
        <p:sp>
          <p:nvSpPr>
            <p:cNvPr id="83" name="Rounded Rectangle 82"/>
            <p:cNvSpPr/>
            <p:nvPr/>
          </p:nvSpPr>
          <p:spPr>
            <a:xfrm>
              <a:off x="3141636" y="1699627"/>
              <a:ext cx="6287372" cy="5158373"/>
            </a:xfrm>
            <a:prstGeom prst="roundRect">
              <a:avLst>
                <a:gd name="adj" fmla="val 699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0" y="444500"/>
              <a:ext cx="9369632" cy="6413500"/>
              <a:chOff x="-17814" y="444500"/>
              <a:chExt cx="9369632" cy="64135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0" y="444500"/>
                <a:ext cx="2230086" cy="64135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03777" y="2431697"/>
                <a:ext cx="1937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Drugs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79977" y="6072919"/>
                <a:ext cx="1937656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</a:rPr>
                  <a:t>Smoking Cessation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1459" y="911035"/>
                <a:ext cx="2257475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FF"/>
                    </a:solidFill>
                    <a:latin typeface="Times"/>
                    <a:cs typeface="Times"/>
                  </a:rPr>
                  <a:t>Build Health Profile&gt;</a:t>
                </a:r>
                <a:endParaRPr lang="en-US" b="1" dirty="0">
                  <a:solidFill>
                    <a:srgbClr val="FFFFFF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147454" y="12803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91654" y="1342995"/>
                <a:ext cx="2343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Location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43477" y="5404295"/>
                <a:ext cx="1937656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</a:rPr>
                  <a:t>Ergonomics Class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-17814" y="4955618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55369" y="51147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336966" y="1580074"/>
                <a:ext cx="6014852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3353921" y="556352"/>
                <a:ext cx="4608860" cy="861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About your care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394540" y="2067909"/>
                <a:ext cx="1277239" cy="3738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20273" y="1699151"/>
                <a:ext cx="1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Basic Info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712643" y="2079308"/>
              <a:ext cx="206154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Zip Code</a:t>
              </a:r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81575" y="25975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65812" y="2609354"/>
              <a:ext cx="206154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Salary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97915" y="3119399"/>
              <a:ext cx="206154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Marital Status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806873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27498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79633" y="3189816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400" y="3556000"/>
              <a:ext cx="787400" cy="28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Single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00900" y="3543300"/>
              <a:ext cx="787400" cy="28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Married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039100" y="3505200"/>
              <a:ext cx="787400" cy="28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Divorced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4997" y="4573601"/>
              <a:ext cx="1470364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Physician 1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4997" y="4988468"/>
              <a:ext cx="1470364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Physician 2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6477" y="2838098"/>
              <a:ext cx="1937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Conditions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0" y="4562539"/>
              <a:ext cx="25663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</a:rPr>
                <a:t>Trending: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131" y="4031735"/>
              <a:ext cx="2681533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Number of dependents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483177" y="3986050"/>
              <a:ext cx="527224" cy="382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398509" y="45787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415441" y="51036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950464" y="5699668"/>
              <a:ext cx="1457273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Condition 1</a:t>
              </a:r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16597" y="6173801"/>
              <a:ext cx="160349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Medication 1</a:t>
              </a:r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381574" y="5696317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15441" y="62212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66241" y="50528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4868" y="20414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Doctors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6768" y="32098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Savings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4868" y="36035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Care Directives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100" y="1371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62100" y="17780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74800" y="21082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612900" y="25400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549400" y="2895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87500" y="3276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727200" y="3657601"/>
              <a:ext cx="8128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Add</a:t>
              </a:r>
            </a:p>
          </p:txBody>
        </p:sp>
        <p:pic>
          <p:nvPicPr>
            <p:cNvPr id="41" name="Picture 40" descr="Stride_Healt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0050"/>
              <a:ext cx="3136900" cy="471170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0" y="5080000"/>
              <a:ext cx="3136900" cy="2159000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tride_Healt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68" y="419100"/>
              <a:ext cx="7315864" cy="6858000"/>
            </a:xfrm>
            <a:prstGeom prst="rect">
              <a:avLst/>
            </a:prstGeom>
            <a:solidFill>
              <a:srgbClr val="3A3E4A"/>
            </a:solidFill>
          </p:spPr>
        </p:pic>
        <p:sp>
          <p:nvSpPr>
            <p:cNvPr id="5" name="Rectangle 4"/>
            <p:cNvSpPr/>
            <p:nvPr/>
          </p:nvSpPr>
          <p:spPr>
            <a:xfrm>
              <a:off x="4572000" y="1282700"/>
              <a:ext cx="15875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Clinical Trials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33900" y="19812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Acupuncture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57700" y="495300"/>
              <a:ext cx="4660900" cy="41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70400" y="533400"/>
              <a:ext cx="41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Are you interested in the following care?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952500"/>
              <a:ext cx="2476500" cy="647700"/>
            </a:xfrm>
            <a:prstGeom prst="rect">
              <a:avLst/>
            </a:prstGeom>
            <a:solidFill>
              <a:srgbClr val="3A3E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9700" y="11303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Location</a:t>
              </a:r>
            </a:p>
          </p:txBody>
        </p:sp>
        <p:pic>
          <p:nvPicPr>
            <p:cNvPr id="12" name="Picture 11" descr="ResponsePage_pp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111500" cy="6858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65100" y="5511800"/>
              <a:ext cx="952500" cy="330200"/>
            </a:xfrm>
            <a:prstGeom prst="rect">
              <a:avLst/>
            </a:prstGeom>
            <a:solidFill>
              <a:srgbClr val="3539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600" y="5492233"/>
              <a:ext cx="19731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Preference options</a:t>
              </a:r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21200" y="2667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521200" y="33147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445000" y="4064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521200" y="47498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5461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584700" y="2654300"/>
              <a:ext cx="232410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At home Physical Therapy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521200" y="33401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Meditation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99000" y="41275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Holistic Health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572000" y="4686300"/>
              <a:ext cx="2336800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Type II Diabetes Prevention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33900" y="5435600"/>
              <a:ext cx="2209800" cy="292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Occupational Therapy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-1"/>
              <a:ext cx="12192000" cy="440267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900" y="0"/>
              <a:ext cx="641350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Innocent Bayes Standers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439400" y="364067"/>
              <a:ext cx="1930400" cy="6841066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goog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385762"/>
            <a:ext cx="5088063" cy="227171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29000" y="457200"/>
            <a:ext cx="3038475" cy="1013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4100" dirty="0">
                <a:solidFill>
                  <a:srgbClr val="3366FF"/>
                </a:solidFill>
                <a:latin typeface="Candara"/>
                <a:cs typeface="Candara"/>
              </a:rPr>
              <a:t>S</a:t>
            </a:r>
            <a:r>
              <a:rPr lang="en-US" sz="41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/>
                <a:cs typeface="Candara"/>
              </a:rPr>
              <a:t>e</a:t>
            </a:r>
            <a:r>
              <a:rPr lang="en-US" sz="4100" dirty="0">
                <a:solidFill>
                  <a:srgbClr val="FF0000"/>
                </a:solidFill>
                <a:latin typeface="Candara"/>
                <a:cs typeface="Candara"/>
              </a:rPr>
              <a:t>a</a:t>
            </a:r>
            <a:r>
              <a:rPr lang="en-US" sz="4100" dirty="0">
                <a:solidFill>
                  <a:srgbClr val="008000"/>
                </a:solidFill>
                <a:latin typeface="Candara"/>
                <a:cs typeface="Candara"/>
              </a:rPr>
              <a:t>r</a:t>
            </a:r>
            <a:r>
              <a:rPr lang="en-US" sz="4100" dirty="0">
                <a:solidFill>
                  <a:srgbClr val="FF6600"/>
                </a:solidFill>
                <a:latin typeface="Candara"/>
                <a:cs typeface="Candara"/>
              </a:rPr>
              <a:t>c</a:t>
            </a:r>
            <a:r>
              <a:rPr lang="en-US" sz="4100" dirty="0">
                <a:solidFill>
                  <a:srgbClr val="7236FF"/>
                </a:solidFill>
                <a:latin typeface="Candara"/>
                <a:cs typeface="Candara"/>
              </a:rPr>
              <a:t>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43175" y="2524125"/>
            <a:ext cx="5057775" cy="2209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05250" y="2190750"/>
            <a:ext cx="1028700" cy="257175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Plan data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000625" y="2181225"/>
            <a:ext cx="1028700" cy="257175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Correlations</a:t>
            </a:r>
          </a:p>
        </p:txBody>
      </p:sp>
      <p:pic>
        <p:nvPicPr>
          <p:cNvPr id="107" name="Picture 106" descr="ResponseFor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750"/>
            <a:ext cx="8291234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14300" y="1838325"/>
            <a:ext cx="1914525" cy="3305175"/>
          </a:xfrm>
          <a:prstGeom prst="rect">
            <a:avLst/>
          </a:prstGeom>
          <a:solidFill>
            <a:srgbClr val="3A3E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23825" y="2019301"/>
            <a:ext cx="1314450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</a:rPr>
              <a:t>Filter results by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Co-Pay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Annual Cost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Distance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Subscriber Popularity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19300" y="1343025"/>
            <a:ext cx="51435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home physical therapy   :   Acupuncture  :   Sleep Hygiene Lab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2857500" y="2514600"/>
            <a:ext cx="3390900" cy="5429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 smtClean="0"/>
              <a:t>Show me more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009775" y="990600"/>
            <a:ext cx="2514600" cy="333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dirty="0">
                <a:solidFill>
                  <a:srgbClr val="7F7F7F"/>
                </a:solidFill>
              </a:rPr>
              <a:t>Friendly United HC Silver</a:t>
            </a:r>
          </a:p>
        </p:txBody>
      </p:sp>
    </p:spTree>
    <p:extLst>
      <p:ext uri="{BB962C8B-B14F-4D97-AF65-F5344CB8AC3E}">
        <p14:creationId xmlns:p14="http://schemas.microsoft.com/office/powerpoint/2010/main" val="83532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658" y="55903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Click Behavior Tracking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600225" y="3537284"/>
            <a:ext cx="1146675" cy="1080410"/>
            <a:chOff x="3073138" y="2205872"/>
            <a:chExt cx="1423448" cy="1484722"/>
          </a:xfrm>
        </p:grpSpPr>
        <p:sp>
          <p:nvSpPr>
            <p:cNvPr id="131" name="Oval 130"/>
            <p:cNvSpPr/>
            <p:nvPr/>
          </p:nvSpPr>
          <p:spPr>
            <a:xfrm>
              <a:off x="3073138" y="3360656"/>
              <a:ext cx="1423448" cy="3299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073138" y="2394408"/>
              <a:ext cx="1423448" cy="1131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33" name="Oval 132"/>
            <p:cNvSpPr/>
            <p:nvPr/>
          </p:nvSpPr>
          <p:spPr>
            <a:xfrm>
              <a:off x="3073138" y="2205872"/>
              <a:ext cx="1423448" cy="3299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3073138" y="3525625"/>
              <a:ext cx="142344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2253219" y="4641262"/>
            <a:ext cx="1648373" cy="52322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kern="1200" dirty="0" err="1" smtClean="0"/>
              <a:t>Elasticsearch</a:t>
            </a:r>
            <a:endParaRPr lang="en-US" kern="1200" dirty="0" smtClean="0"/>
          </a:p>
          <a:p>
            <a:pPr algn="ctr"/>
            <a:r>
              <a:rPr lang="en-US" kern="1200" dirty="0" smtClean="0"/>
              <a:t>Cluster</a:t>
            </a:r>
            <a:endParaRPr lang="en-US" kern="12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303679" y="1939995"/>
            <a:ext cx="2146300" cy="1371600"/>
            <a:chOff x="1612900" y="1612900"/>
            <a:chExt cx="2146300" cy="1371600"/>
          </a:xfrm>
        </p:grpSpPr>
        <p:sp>
          <p:nvSpPr>
            <p:cNvPr id="114" name="Rectangle 113"/>
            <p:cNvSpPr/>
            <p:nvPr/>
          </p:nvSpPr>
          <p:spPr>
            <a:xfrm>
              <a:off x="1612900" y="1612900"/>
              <a:ext cx="2146300" cy="1371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705100" y="1755775"/>
              <a:ext cx="949366" cy="165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ysClr val="windowText" lastClr="000000"/>
                  </a:solidFill>
                </a:rPr>
                <a:t>67345</a:t>
              </a:r>
              <a:endParaRPr lang="en-US" sz="10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705099" y="2028825"/>
              <a:ext cx="949367" cy="165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ysClr val="windowText" lastClr="000000"/>
                  </a:solidFill>
                </a:rPr>
                <a:t>Individual</a:t>
              </a:r>
              <a:endParaRPr lang="en-US" sz="10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514766" y="2319337"/>
              <a:ext cx="139700" cy="1365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514766" y="2518568"/>
              <a:ext cx="1397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</a:rPr>
                <a:t>X</a:t>
              </a:r>
              <a:endParaRPr lang="en-US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514766" y="2724149"/>
              <a:ext cx="1397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549524" y="2315369"/>
              <a:ext cx="139700" cy="1365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</a:rPr>
                <a:t>X</a:t>
              </a:r>
              <a:endParaRPr lang="en-US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549524" y="2514600"/>
              <a:ext cx="1397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549524" y="2720181"/>
              <a:ext cx="1397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</a:rPr>
                <a:t>X</a:t>
              </a:r>
              <a:endParaRPr lang="en-US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684317" y="1759744"/>
              <a:ext cx="949366" cy="1651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smtClean="0">
                  <a:solidFill>
                    <a:schemeClr val="tx1"/>
                  </a:solidFill>
                </a:rPr>
                <a:t>Income</a:t>
              </a:r>
              <a:endParaRPr lang="en-US" sz="1000" kern="120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684317" y="2028825"/>
              <a:ext cx="949366" cy="1651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Family?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784287" y="2321719"/>
              <a:ext cx="704871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 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784285" y="2520950"/>
              <a:ext cx="704873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784285" y="2720181"/>
              <a:ext cx="704873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754260" y="2328070"/>
              <a:ext cx="704871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 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754258" y="2527301"/>
              <a:ext cx="704873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754258" y="2726532"/>
              <a:ext cx="704873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89371" y="3503363"/>
            <a:ext cx="1870181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Intake Data Form</a:t>
            </a:r>
            <a:endParaRPr lang="en-US" kern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7515321" y="2194461"/>
            <a:ext cx="1423448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kern="1200" dirty="0" smtClean="0"/>
              <a:t>LETOR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3289957" y="1854227"/>
            <a:ext cx="2209672" cy="1371600"/>
            <a:chOff x="5956428" y="1697831"/>
            <a:chExt cx="2209672" cy="1371600"/>
          </a:xfrm>
        </p:grpSpPr>
        <p:sp>
          <p:nvSpPr>
            <p:cNvPr id="81" name="Rectangle 80"/>
            <p:cNvSpPr/>
            <p:nvPr/>
          </p:nvSpPr>
          <p:spPr>
            <a:xfrm>
              <a:off x="6019800" y="1697831"/>
              <a:ext cx="2146300" cy="1371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kern="120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53820" y="1974083"/>
              <a:ext cx="557875" cy="7460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494730" y="1974083"/>
              <a:ext cx="599733" cy="75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798265" y="1764640"/>
              <a:ext cx="684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kern="1200" dirty="0" smtClean="0"/>
                <a:t>Plan A</a:t>
              </a:r>
              <a:endParaRPr lang="en-US" sz="1000" kern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49343" y="1764639"/>
              <a:ext cx="684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kern="1200" dirty="0" smtClean="0"/>
                <a:t>Plan B</a:t>
              </a:r>
              <a:endParaRPr lang="en-US" sz="1000" kern="1200" dirty="0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6889692" y="2150448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889692" y="2241037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889692" y="2334531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889691" y="2431870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7554466" y="2164943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7554466" y="2255532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7554466" y="2349026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7554465" y="2446365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5956428" y="1914923"/>
              <a:ext cx="9052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Show Results for:</a:t>
              </a:r>
              <a:endParaRPr lang="en-US" sz="800" kern="1200" dirty="0"/>
            </a:p>
          </p:txBody>
        </p:sp>
        <p:sp>
          <p:nvSpPr>
            <p:cNvPr id="95" name="5-Point Star 94"/>
            <p:cNvSpPr/>
            <p:nvPr/>
          </p:nvSpPr>
          <p:spPr>
            <a:xfrm>
              <a:off x="6939983" y="2780231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96" name="5-Point Star 95"/>
            <p:cNvSpPr/>
            <p:nvPr/>
          </p:nvSpPr>
          <p:spPr>
            <a:xfrm>
              <a:off x="7081960" y="2780949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223937" y="2779372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98" name="5-Point Star 97"/>
            <p:cNvSpPr/>
            <p:nvPr/>
          </p:nvSpPr>
          <p:spPr>
            <a:xfrm>
              <a:off x="7608980" y="2779799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99" name="5-Point Star 98"/>
            <p:cNvSpPr/>
            <p:nvPr/>
          </p:nvSpPr>
          <p:spPr>
            <a:xfrm>
              <a:off x="7750957" y="2780517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0" name="5-Point Star 99"/>
            <p:cNvSpPr/>
            <p:nvPr/>
          </p:nvSpPr>
          <p:spPr>
            <a:xfrm>
              <a:off x="7892934" y="2778940"/>
              <a:ext cx="101089" cy="9326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105451" y="2138194"/>
              <a:ext cx="45719" cy="47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6104907" y="2237686"/>
              <a:ext cx="45719" cy="47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106659" y="2341564"/>
              <a:ext cx="45719" cy="49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191250" y="2044700"/>
              <a:ext cx="508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smtClean="0"/>
                <a:t>Single</a:t>
              </a:r>
              <a:endParaRPr lang="en-US" sz="800" kern="12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188274" y="2153674"/>
              <a:ext cx="508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Family</a:t>
              </a:r>
              <a:endParaRPr lang="en-US" sz="800" kern="12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182810" y="2264023"/>
              <a:ext cx="508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Holistic</a:t>
              </a:r>
              <a:endParaRPr lang="en-US" sz="800" kern="1200" dirty="0"/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6104907" y="2479467"/>
              <a:ext cx="5340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6177346" y="2479467"/>
              <a:ext cx="508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Dr. Jimi</a:t>
              </a:r>
              <a:endParaRPr lang="en-US" sz="800" kern="12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171881" y="2595564"/>
              <a:ext cx="738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Dr. Shanahan</a:t>
              </a:r>
              <a:endParaRPr lang="en-US" sz="800" kern="1200" dirty="0"/>
            </a:p>
          </p:txBody>
        </p:sp>
      </p:grpSp>
      <p:sp>
        <p:nvSpPr>
          <p:cNvPr id="77" name="Down Arrow 76"/>
          <p:cNvSpPr/>
          <p:nvPr/>
        </p:nvSpPr>
        <p:spPr>
          <a:xfrm rot="16200000">
            <a:off x="5724542" y="2278636"/>
            <a:ext cx="484632" cy="541477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78" name="Down Arrow 77"/>
          <p:cNvSpPr/>
          <p:nvPr/>
        </p:nvSpPr>
        <p:spPr>
          <a:xfrm rot="8161123">
            <a:off x="1963229" y="3411371"/>
            <a:ext cx="484632" cy="541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79" name="Down Arrow 78"/>
          <p:cNvSpPr/>
          <p:nvPr/>
        </p:nvSpPr>
        <p:spPr>
          <a:xfrm rot="13595236">
            <a:off x="3853474" y="3281501"/>
            <a:ext cx="484632" cy="541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grpSp>
        <p:nvGrpSpPr>
          <p:cNvPr id="140" name="Group 139"/>
          <p:cNvGrpSpPr/>
          <p:nvPr/>
        </p:nvGrpSpPr>
        <p:grpSpPr>
          <a:xfrm>
            <a:off x="6472083" y="1895316"/>
            <a:ext cx="1146675" cy="1080410"/>
            <a:chOff x="3073138" y="2205872"/>
            <a:chExt cx="1423448" cy="1484722"/>
          </a:xfrm>
        </p:grpSpPr>
        <p:sp>
          <p:nvSpPr>
            <p:cNvPr id="141" name="Oval 140"/>
            <p:cNvSpPr/>
            <p:nvPr/>
          </p:nvSpPr>
          <p:spPr>
            <a:xfrm>
              <a:off x="3073138" y="3360656"/>
              <a:ext cx="1423448" cy="3299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73138" y="2394408"/>
              <a:ext cx="1423448" cy="1131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43" name="Oval 142"/>
            <p:cNvSpPr/>
            <p:nvPr/>
          </p:nvSpPr>
          <p:spPr>
            <a:xfrm>
              <a:off x="3073138" y="2205872"/>
              <a:ext cx="1423448" cy="3299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3073138" y="3525625"/>
              <a:ext cx="142344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itle 1"/>
          <p:cNvSpPr txBox="1">
            <a:spLocks/>
          </p:cNvSpPr>
          <p:nvPr/>
        </p:nvSpPr>
        <p:spPr>
          <a:xfrm>
            <a:off x="303679" y="142258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 smtClean="0"/>
              <a:t>Learn To Rank - LETOR</a:t>
            </a:r>
            <a:endParaRPr lang="en-US" dirty="0"/>
          </a:p>
        </p:txBody>
      </p:sp>
      <p:pic>
        <p:nvPicPr>
          <p:cNvPr id="110" name="Picture 109" descr="06_Logistic_Regression_co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68" y="4413483"/>
            <a:ext cx="4058703" cy="740535"/>
          </a:xfrm>
          <a:prstGeom prst="rect">
            <a:avLst/>
          </a:prstGeom>
        </p:spPr>
      </p:pic>
      <p:pic>
        <p:nvPicPr>
          <p:cNvPr id="111" name="Picture 110" descr="pro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3" y="3309097"/>
            <a:ext cx="2174188" cy="77601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361459" y="600844"/>
            <a:ext cx="5476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Use, for example, a logistic regression model to predict the probability that a Plan Y is the best result for a Query X 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96121" y="3537284"/>
            <a:ext cx="139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(Y | x, </a:t>
            </a:r>
            <a:r>
              <a:rPr lang="en-US" dirty="0" err="1" smtClean="0"/>
              <a:t>θ</a:t>
            </a:r>
            <a:r>
              <a:rPr lang="en-US" dirty="0" smtClean="0"/>
              <a:t> ) = 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027124" y="4013200"/>
            <a:ext cx="4062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Solve for model parameters </a:t>
            </a:r>
            <a:r>
              <a:rPr lang="en-US" dirty="0" err="1" smtClean="0"/>
              <a:t>θ</a:t>
            </a:r>
            <a:r>
              <a:rPr lang="en-US" dirty="0" smtClean="0"/>
              <a:t> by minimizing the Cost function:</a:t>
            </a:r>
            <a:endParaRPr lang="en-US" dirty="0"/>
          </a:p>
        </p:txBody>
      </p:sp>
      <p:cxnSp>
        <p:nvCxnSpPr>
          <p:cNvPr id="5" name="Curved Connector 4"/>
          <p:cNvCxnSpPr>
            <a:stCxn id="143" idx="0"/>
            <a:endCxn id="114" idx="0"/>
          </p:cNvCxnSpPr>
          <p:nvPr/>
        </p:nvCxnSpPr>
        <p:spPr>
          <a:xfrm rot="16200000" flipH="1" flipV="1">
            <a:off x="4188785" y="-916641"/>
            <a:ext cx="44679" cy="5668592"/>
          </a:xfrm>
          <a:prstGeom prst="curvedConnector3">
            <a:avLst>
              <a:gd name="adj1" fmla="val -1137004"/>
            </a:avLst>
          </a:prstGeom>
          <a:ln w="28575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66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01" y="3082863"/>
            <a:ext cx="1919844" cy="143988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62036" y="250773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4201297" y="2507735"/>
            <a:ext cx="130994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SPARK + ES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355336" y="1057951"/>
            <a:ext cx="1219200" cy="779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ASR</a:t>
            </a:r>
            <a:endParaRPr lang="en-US" sz="3600" dirty="0"/>
          </a:p>
        </p:txBody>
      </p:sp>
      <p:sp>
        <p:nvSpPr>
          <p:cNvPr id="12" name="Can 11"/>
          <p:cNvSpPr/>
          <p:nvPr/>
        </p:nvSpPr>
        <p:spPr>
          <a:xfrm>
            <a:off x="7487589" y="2895487"/>
            <a:ext cx="11938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5374594" y="499151"/>
            <a:ext cx="13843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LETOR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545995" y="194471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18477" y="1729918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Semantic </a:t>
            </a:r>
          </a:p>
          <a:p>
            <a:r>
              <a:rPr lang="en-US" sz="2400" dirty="0" smtClean="0"/>
              <a:t>query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74536" y="1707635"/>
            <a:ext cx="9525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8" idx="1"/>
          </p:cNvCxnSpPr>
          <p:nvPr/>
        </p:nvCxnSpPr>
        <p:spPr>
          <a:xfrm flipH="1">
            <a:off x="4856267" y="1618859"/>
            <a:ext cx="978584" cy="88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</p:cNvCxnSpPr>
          <p:nvPr/>
        </p:nvCxnSpPr>
        <p:spPr>
          <a:xfrm>
            <a:off x="6758894" y="1057951"/>
            <a:ext cx="1317743" cy="144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18923" y="1428467"/>
            <a:ext cx="131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Ranking</a:t>
            </a:r>
          </a:p>
          <a:p>
            <a:pPr algn="ctr"/>
            <a:r>
              <a:rPr lang="en-US" sz="2400" dirty="0" smtClean="0"/>
              <a:t> Model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1" y="2952528"/>
            <a:ext cx="1191429" cy="14830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19824" y="330252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 Result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31" idx="0"/>
          </p:cNvCxnSpPr>
          <p:nvPr/>
        </p:nvCxnSpPr>
        <p:spPr>
          <a:xfrm flipV="1">
            <a:off x="1482936" y="1837015"/>
            <a:ext cx="941916" cy="111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801030" y="3242563"/>
            <a:ext cx="2458994" cy="1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751603" y="4143052"/>
            <a:ext cx="5735986" cy="16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976707" y="435266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05481" y="135924"/>
            <a:ext cx="3921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Next steps </a:t>
            </a:r>
            <a:r>
              <a:rPr lang="is-IS" sz="3200" dirty="0" smtClean="0">
                <a:solidFill>
                  <a:schemeClr val="accent1"/>
                </a:solidFill>
              </a:rPr>
              <a:t>…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8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01" y="3082863"/>
            <a:ext cx="1919844" cy="143988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62036" y="250773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55336" y="1057951"/>
            <a:ext cx="1219200" cy="779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ASR</a:t>
            </a:r>
            <a:endParaRPr lang="en-US" sz="3600" dirty="0"/>
          </a:p>
        </p:txBody>
      </p:sp>
      <p:sp>
        <p:nvSpPr>
          <p:cNvPr id="12" name="Can 11"/>
          <p:cNvSpPr/>
          <p:nvPr/>
        </p:nvSpPr>
        <p:spPr>
          <a:xfrm>
            <a:off x="7487589" y="2895487"/>
            <a:ext cx="11938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758894" y="866691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18477" y="1729918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Semantic </a:t>
            </a:r>
          </a:p>
          <a:p>
            <a:r>
              <a:rPr lang="en-US" sz="2400" dirty="0" smtClean="0"/>
              <a:t>query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74536" y="1707635"/>
            <a:ext cx="9525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8" idx="1"/>
          </p:cNvCxnSpPr>
          <p:nvPr/>
        </p:nvCxnSpPr>
        <p:spPr>
          <a:xfrm flipH="1">
            <a:off x="4856267" y="1618859"/>
            <a:ext cx="978584" cy="88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2" idx="1"/>
          </p:cNvCxnSpPr>
          <p:nvPr/>
        </p:nvCxnSpPr>
        <p:spPr>
          <a:xfrm>
            <a:off x="6758894" y="1057951"/>
            <a:ext cx="1325595" cy="183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18923" y="1428467"/>
            <a:ext cx="131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Ranking</a:t>
            </a:r>
          </a:p>
          <a:p>
            <a:pPr algn="ctr"/>
            <a:r>
              <a:rPr lang="en-US" sz="2400" dirty="0" smtClean="0"/>
              <a:t> Model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1" y="2952528"/>
            <a:ext cx="1191429" cy="14830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19824" y="330252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 Result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31" idx="0"/>
          </p:cNvCxnSpPr>
          <p:nvPr/>
        </p:nvCxnSpPr>
        <p:spPr>
          <a:xfrm flipV="1">
            <a:off x="1482936" y="1837015"/>
            <a:ext cx="941916" cy="111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801030" y="3242563"/>
            <a:ext cx="2458994" cy="1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751603" y="4143052"/>
            <a:ext cx="5735986" cy="16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976707" y="435266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05481" y="135924"/>
            <a:ext cx="3921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Next steps </a:t>
            </a:r>
            <a:r>
              <a:rPr lang="is-IS" sz="3200" dirty="0" smtClean="0">
                <a:solidFill>
                  <a:schemeClr val="accent1"/>
                </a:solidFill>
              </a:rPr>
              <a:t>…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339" y="721398"/>
            <a:ext cx="2084537" cy="569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658" y="2126247"/>
            <a:ext cx="1975359" cy="557153"/>
          </a:xfrm>
          <a:prstGeom prst="rect">
            <a:avLst/>
          </a:prstGeom>
        </p:spPr>
      </p:pic>
      <p:pic>
        <p:nvPicPr>
          <p:cNvPr id="26" name="Picture 25" descr="pro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32" y="25182"/>
            <a:ext cx="2105235" cy="7514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37313" y="154191"/>
            <a:ext cx="1365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(Y | x, </a:t>
            </a:r>
            <a:r>
              <a:rPr lang="en-US" dirty="0" err="1" smtClean="0"/>
              <a:t>θ</a:t>
            </a:r>
            <a:r>
              <a:rPr lang="en-US" dirty="0" smtClean="0"/>
              <a:t> ) =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74594" y="499151"/>
            <a:ext cx="13843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LETOR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3821" y="2905614"/>
            <a:ext cx="1917700" cy="736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564" y="3694055"/>
            <a:ext cx="1543757" cy="744998"/>
          </a:xfrm>
          <a:prstGeom prst="rect">
            <a:avLst/>
          </a:prstGeom>
        </p:spPr>
      </p:pic>
      <p:sp>
        <p:nvSpPr>
          <p:cNvPr id="8" name="Can 7"/>
          <p:cNvSpPr/>
          <p:nvPr/>
        </p:nvSpPr>
        <p:spPr>
          <a:xfrm>
            <a:off x="4201297" y="2507735"/>
            <a:ext cx="130994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SPARK + ES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1754" y="1555871"/>
            <a:ext cx="1853835" cy="115391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252793" y="4439817"/>
            <a:ext cx="1590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Snowplow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3093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to MVP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a </a:t>
            </a:r>
            <a:r>
              <a:rPr lang="en-US" dirty="0" err="1" smtClean="0"/>
              <a:t>chatbot</a:t>
            </a:r>
            <a:r>
              <a:rPr lang="en-US" dirty="0" smtClean="0"/>
              <a:t> to integrate into Obamacare</a:t>
            </a:r>
          </a:p>
          <a:p>
            <a:r>
              <a:rPr lang="en-US" dirty="0" smtClean="0"/>
              <a:t>Build upon Auto Speech Recognition </a:t>
            </a:r>
          </a:p>
          <a:p>
            <a:pPr lvl="1"/>
            <a:r>
              <a:rPr lang="en-US" dirty="0" smtClean="0"/>
              <a:t>Nuance Speech recognition</a:t>
            </a:r>
          </a:p>
          <a:p>
            <a:r>
              <a:rPr lang="en-US" dirty="0" smtClean="0"/>
              <a:t>Natural Language Processing</a:t>
            </a:r>
          </a:p>
          <a:p>
            <a:pPr lvl="1"/>
            <a:r>
              <a:rPr lang="en-US" dirty="0" err="1" smtClean="0"/>
              <a:t>Alyien</a:t>
            </a:r>
            <a:endParaRPr lang="en-US" dirty="0"/>
          </a:p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en-US" dirty="0" err="1" smtClean="0"/>
              <a:t>buildout</a:t>
            </a:r>
            <a:endParaRPr lang="en-US" dirty="0" smtClean="0"/>
          </a:p>
          <a:p>
            <a:r>
              <a:rPr lang="en-US" dirty="0" smtClean="0"/>
              <a:t>Ranking Function – LETOR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233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Thank you!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33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 Berkeley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Safyre</a:t>
            </a:r>
            <a:r>
              <a:rPr lang="en-US" dirty="0"/>
              <a:t> Anderson </a:t>
            </a:r>
            <a:r>
              <a:rPr lang="en-US" dirty="0" smtClean="0">
                <a:hlinkClick r:id="rId2"/>
              </a:rPr>
              <a:t>think2wice.saf</a:t>
            </a:r>
            <a:r>
              <a:rPr lang="en-US" dirty="0">
                <a:hlinkClick r:id="rId2"/>
              </a:rPr>
              <a:t>@</a:t>
            </a:r>
            <a:r>
              <a:rPr lang="en-US" dirty="0" smtClean="0">
                <a:hlinkClick r:id="rId2"/>
              </a:rPr>
              <a:t>gmail.com</a:t>
            </a:r>
            <a:endParaRPr lang="en-US" dirty="0" smtClean="0"/>
          </a:p>
          <a:p>
            <a:r>
              <a:rPr lang="en-US" dirty="0" err="1" smtClean="0"/>
              <a:t>Konniam</a:t>
            </a:r>
            <a:r>
              <a:rPr lang="en-US" dirty="0" smtClean="0"/>
              <a:t> </a:t>
            </a:r>
            <a:r>
              <a:rPr lang="en-US" dirty="0"/>
              <a:t>Chan </a:t>
            </a:r>
            <a:r>
              <a:rPr lang="en-US" dirty="0" smtClean="0">
                <a:hlinkClick r:id="rId3"/>
              </a:rPr>
              <a:t>konniam.chan</a:t>
            </a:r>
            <a:r>
              <a:rPr lang="en-US" dirty="0">
                <a:hlinkClick r:id="rId3"/>
              </a:rPr>
              <a:t>@</a:t>
            </a:r>
            <a:r>
              <a:rPr lang="en-US" dirty="0" smtClean="0">
                <a:hlinkClick r:id="rId3"/>
              </a:rPr>
              <a:t>berkeley.edu</a:t>
            </a:r>
            <a:endParaRPr lang="en-US" dirty="0" smtClean="0"/>
          </a:p>
          <a:p>
            <a:r>
              <a:rPr lang="en-US" dirty="0" smtClean="0"/>
              <a:t>Ron </a:t>
            </a:r>
            <a:r>
              <a:rPr lang="en-US" dirty="0"/>
              <a:t>Cordell </a:t>
            </a:r>
            <a:r>
              <a:rPr lang="en-US" dirty="0" smtClean="0">
                <a:hlinkClick r:id="rId4"/>
              </a:rPr>
              <a:t>ron.cordell</a:t>
            </a:r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gmail.com</a:t>
            </a:r>
            <a:endParaRPr lang="en-US" dirty="0"/>
          </a:p>
          <a:p>
            <a:r>
              <a:rPr lang="en-US" dirty="0"/>
              <a:t>Christopher Dailey &lt;</a:t>
            </a:r>
            <a:r>
              <a:rPr lang="en-US" dirty="0" err="1"/>
              <a:t>christopher.dailey@gmail.com</a:t>
            </a:r>
            <a:r>
              <a:rPr lang="en-US" dirty="0"/>
              <a:t>&gt;</a:t>
            </a:r>
          </a:p>
          <a:p>
            <a:r>
              <a:rPr lang="en-US" dirty="0" smtClean="0"/>
              <a:t>Marjorie </a:t>
            </a:r>
            <a:r>
              <a:rPr lang="en-US" dirty="0" err="1"/>
              <a:t>Sayer</a:t>
            </a:r>
            <a:r>
              <a:rPr lang="en-US" dirty="0"/>
              <a:t> </a:t>
            </a:r>
            <a:r>
              <a:rPr lang="en-US" dirty="0" smtClean="0">
                <a:hlinkClick r:id="rId5"/>
              </a:rPr>
              <a:t>3marjorie14</a:t>
            </a:r>
            <a:r>
              <a:rPr lang="en-US" dirty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gmail.com</a:t>
            </a:r>
            <a:r>
              <a:rPr lang="en-US" dirty="0" smtClean="0"/>
              <a:t>,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Dr. James G. Shanahan &lt;</a:t>
            </a:r>
            <a:r>
              <a:rPr lang="en-US" dirty="0" err="1" smtClean="0"/>
              <a:t>james.shanahan@gmail.com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6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Brief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Rec_P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50"/>
          <a:stretch/>
        </p:blipFill>
        <p:spPr>
          <a:xfrm>
            <a:off x="4762500" y="1109527"/>
            <a:ext cx="2108200" cy="3459348"/>
          </a:xfrm>
          <a:prstGeom prst="rect">
            <a:avLst/>
          </a:prstGeom>
        </p:spPr>
      </p:pic>
      <p:pic>
        <p:nvPicPr>
          <p:cNvPr id="5" name="Picture 4" descr="Form_Pa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8" b="41135"/>
          <a:stretch/>
        </p:blipFill>
        <p:spPr>
          <a:xfrm>
            <a:off x="1511301" y="1673175"/>
            <a:ext cx="2628900" cy="21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3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5"/>
            <a:ext cx="8138180" cy="5147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972" t="74" r="4823" b="-74"/>
          <a:stretch/>
        </p:blipFill>
        <p:spPr>
          <a:xfrm>
            <a:off x="7829670" y="0"/>
            <a:ext cx="135914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800" y="3145"/>
            <a:ext cx="70231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n-lt"/>
              </a:rPr>
              <a:t>Most states have the same type of plan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7916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Faceted Search Summary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Shape 263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4" name="Shape 264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TextBox 10"/>
          <p:cNvSpPr txBox="1"/>
          <p:nvPr/>
        </p:nvSpPr>
        <p:spPr>
          <a:xfrm>
            <a:off x="802266" y="1304503"/>
            <a:ext cx="7097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Help more people navigate confusing plan info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- Go beyond “lowest cost plan” with physician restriction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2267" y="2049570"/>
            <a:ext cx="54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Better provider matchup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- Users can be matched with plans service          better accommodating factors 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267" y="3096235"/>
            <a:ext cx="75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Learn behind the scenes from user behavior incentivized by facets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793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3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0"/>
            <a:ext cx="68620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9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David  </a:t>
            </a:r>
            <a:r>
              <a:rPr lang="en-US" dirty="0" err="1" smtClean="0"/>
              <a:t>Portnoy</a:t>
            </a:r>
            <a:r>
              <a:rPr lang="en-US" dirty="0" smtClean="0"/>
              <a:t>, EIR, US Department of Health and Human Services </a:t>
            </a:r>
          </a:p>
          <a:p>
            <a:endParaRPr lang="en-US" dirty="0"/>
          </a:p>
          <a:p>
            <a:r>
              <a:rPr lang="en-US" dirty="0" smtClean="0"/>
              <a:t>Bayes </a:t>
            </a:r>
            <a:r>
              <a:rPr lang="en-US" dirty="0" err="1" smtClean="0"/>
              <a:t>Hackathon</a:t>
            </a:r>
            <a:r>
              <a:rPr lang="en-US" dirty="0" smtClean="0"/>
              <a:t> Organizers</a:t>
            </a:r>
          </a:p>
          <a:p>
            <a:pPr lvl="1"/>
            <a:r>
              <a:rPr lang="en-US" dirty="0" err="1"/>
              <a:t>Kirtan</a:t>
            </a:r>
            <a:r>
              <a:rPr lang="en-US" dirty="0"/>
              <a:t> </a:t>
            </a:r>
            <a:r>
              <a:rPr lang="en-US" dirty="0" err="1"/>
              <a:t>Upadhyaya</a:t>
            </a:r>
            <a:r>
              <a:rPr lang="en-US" dirty="0"/>
              <a:t> &lt;</a:t>
            </a:r>
            <a:r>
              <a:rPr lang="en-US" dirty="0" err="1"/>
              <a:t>kirtan@bayesimpact.org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7122"/>
            <a:ext cx="7886700" cy="994172"/>
          </a:xfrm>
        </p:spPr>
        <p:txBody>
          <a:bodyPr/>
          <a:lstStyle/>
          <a:p>
            <a:r>
              <a:rPr lang="en-US" dirty="0" err="1" smtClean="0"/>
              <a:t>Obamacare</a:t>
            </a:r>
            <a:r>
              <a:rPr lang="en-US" dirty="0" smtClean="0"/>
              <a:t> Search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Due to the insurance related provisions, 6 in 10 Americans can get covered for $100 or less on the Health Insurance Marketplace, with the average plan costing just $82 after Premium Tax Credits in 2014. As of March 2015, the net cost of </a:t>
            </a:r>
            <a:r>
              <a:rPr lang="en-US" dirty="0" err="1"/>
              <a:t>ObamaCare</a:t>
            </a:r>
            <a:r>
              <a:rPr lang="en-US" dirty="0"/>
              <a:t> is projected to be $1.207 trillion over the 2016 – 2025 </a:t>
            </a:r>
            <a:r>
              <a:rPr lang="en-US" dirty="0" smtClean="0"/>
              <a:t>period*.</a:t>
            </a:r>
          </a:p>
          <a:p>
            <a:r>
              <a:rPr lang="en-US" dirty="0" smtClean="0"/>
              <a:t>$</a:t>
            </a:r>
            <a:r>
              <a:rPr lang="en-US" dirty="0"/>
              <a:t>120 Billion per year </a:t>
            </a:r>
            <a:r>
              <a:rPr lang="en-US" dirty="0" err="1"/>
              <a:t>ObamaCare</a:t>
            </a:r>
            <a:r>
              <a:rPr lang="en-US" dirty="0"/>
              <a:t> (</a:t>
            </a:r>
            <a:r>
              <a:rPr lang="en-US" dirty="0" err="1"/>
              <a:t>ObamaCare</a:t>
            </a:r>
            <a:r>
              <a:rPr lang="en-US" dirty="0"/>
              <a:t>)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Business opportunity: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$</a:t>
            </a:r>
            <a:r>
              <a:rPr lang="en-US" dirty="0"/>
              <a:t>12Billion for marketing and advertising</a:t>
            </a:r>
          </a:p>
          <a:p>
            <a:endParaRPr lang="en-US" dirty="0"/>
          </a:p>
          <a:p>
            <a:pPr lvl="1"/>
            <a:r>
              <a:rPr lang="en-US" dirty="0"/>
              <a:t>Search engine for healthcare plans (</a:t>
            </a:r>
            <a:r>
              <a:rPr lang="en-US" dirty="0" smtClean="0"/>
              <a:t>speech </a:t>
            </a:r>
            <a:r>
              <a:rPr lang="en-US" dirty="0"/>
              <a:t>recognition and faceted search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Generate </a:t>
            </a:r>
            <a:r>
              <a:rPr lang="en-US" dirty="0"/>
              <a:t>leads for healthcare plans through sponsored search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9564" y="4632723"/>
            <a:ext cx="4006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*[</a:t>
            </a:r>
            <a:r>
              <a:rPr lang="en-US" dirty="0"/>
              <a:t>http://</a:t>
            </a:r>
            <a:r>
              <a:rPr lang="en-US" dirty="0" err="1"/>
              <a:t>obamacarefacts.com</a:t>
            </a:r>
            <a:r>
              <a:rPr lang="en-US" dirty="0"/>
              <a:t>/</a:t>
            </a:r>
            <a:r>
              <a:rPr lang="en-US" dirty="0" err="1"/>
              <a:t>costof-obamacare</a:t>
            </a:r>
            <a:r>
              <a:rPr lang="en-US" dirty="0"/>
              <a:t>/]</a:t>
            </a:r>
          </a:p>
        </p:txBody>
      </p:sp>
    </p:spTree>
    <p:extLst>
      <p:ext uri="{BB962C8B-B14F-4D97-AF65-F5344CB8AC3E}">
        <p14:creationId xmlns:p14="http://schemas.microsoft.com/office/powerpoint/2010/main" val="67640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45535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HHS </a:t>
            </a:r>
            <a:r>
              <a:rPr lang="en" dirty="0" smtClean="0"/>
              <a:t>ACA</a:t>
            </a:r>
            <a:r>
              <a:rPr lang="en-US" dirty="0" smtClean="0"/>
              <a:t>: A mass of information to process</a:t>
            </a:r>
            <a:endParaRPr lang="en"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-1" y="1152475"/>
            <a:ext cx="6193791" cy="35268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Problem:</a:t>
            </a:r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" sz="3200" dirty="0"/>
              <a:t>Choosing an ACA plan </a:t>
            </a:r>
            <a:r>
              <a:rPr lang="en" sz="3200" dirty="0" smtClean="0"/>
              <a:t>is</a:t>
            </a:r>
            <a:r>
              <a:rPr lang="en-US" sz="3200" dirty="0" smtClean="0"/>
              <a:t> </a:t>
            </a:r>
            <a:r>
              <a:rPr lang="en" sz="3200" dirty="0" smtClean="0"/>
              <a:t>difficult</a:t>
            </a:r>
            <a:endParaRPr lang="en-US" sz="3200" dirty="0" smtClean="0"/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Providers are not always in network</a:t>
            </a:r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endParaRPr lang="en-US" dirty="0"/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Information Overload</a:t>
            </a:r>
            <a:endParaRPr lang="en" dirty="0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Shape 139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0" name="Shape 140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extBox 1"/>
          <p:cNvSpPr txBox="1"/>
          <p:nvPr/>
        </p:nvSpPr>
        <p:spPr>
          <a:xfrm>
            <a:off x="8832300" y="4568875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6697" t="15211"/>
          <a:stretch/>
        </p:blipFill>
        <p:spPr>
          <a:xfrm>
            <a:off x="4549652" y="2024032"/>
            <a:ext cx="4698257" cy="3188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52" y="12892733"/>
            <a:ext cx="4732159" cy="4732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90" y="12892733"/>
            <a:ext cx="4732159" cy="4732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76" y="3682267"/>
            <a:ext cx="1357208" cy="13572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Painpoints</a:t>
            </a:r>
            <a:r>
              <a:rPr lang="en-US" dirty="0" smtClean="0"/>
              <a:t> with existing Solutions</a:t>
            </a:r>
            <a:endParaRPr lang="en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err="1" smtClean="0"/>
              <a:t>Healthcare.gov</a:t>
            </a: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" dirty="0" smtClean="0"/>
              <a:t>L</a:t>
            </a:r>
            <a:r>
              <a:rPr lang="en-US" dirty="0" err="1" smtClean="0"/>
              <a:t>ong</a:t>
            </a:r>
            <a:r>
              <a:rPr lang="en-US" dirty="0" smtClean="0"/>
              <a:t> process, entering sensitive data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A chosen plan has a good chance of not including the doctor you want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" dirty="0"/>
              <a:t>Lists qualified </a:t>
            </a:r>
            <a:r>
              <a:rPr lang="en" dirty="0" smtClean="0"/>
              <a:t>providers</a:t>
            </a:r>
            <a:endParaRPr lang="en" dirty="0"/>
          </a:p>
          <a:p>
            <a:pPr marL="228600" lvl="0" rtl="0">
              <a:spcBef>
                <a:spcPts val="0"/>
              </a:spcBef>
              <a:buClr>
                <a:srgbClr val="FFFFFF"/>
              </a:buClr>
            </a:pPr>
            <a:endParaRPr lang="en-US" dirty="0" smtClean="0"/>
          </a:p>
          <a:p>
            <a:pPr marL="228600" lvl="0" rtl="0">
              <a:spcBef>
                <a:spcPts val="0"/>
              </a:spcBef>
              <a:buClr>
                <a:srgbClr val="FFFFFF"/>
              </a:buClr>
            </a:pPr>
            <a:r>
              <a:rPr lang="en-US" dirty="0" smtClean="0"/>
              <a:t>Information brokers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Easier interface; doesn’t require private credentials; earns payment for plan referrals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A skin on existing data; does not address patient concerns, does not learn rankings from input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8" name="Shape 148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Solution</a:t>
            </a:r>
            <a:endParaRPr lang="en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Semantic Search: Ranking + Facets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" dirty="0"/>
          </a:p>
          <a:p>
            <a:pPr marL="228600" lvl="0" rtl="0">
              <a:spcBef>
                <a:spcPts val="0"/>
              </a:spcBef>
              <a:buClr>
                <a:srgbClr val="FFFFFF"/>
              </a:buClr>
            </a:pPr>
            <a:r>
              <a:rPr lang="en" dirty="0" smtClean="0"/>
              <a:t>G</a:t>
            </a:r>
            <a:r>
              <a:rPr lang="en-US" dirty="0" err="1" smtClean="0"/>
              <a:t>oogle</a:t>
            </a:r>
            <a:r>
              <a:rPr lang="en-US" dirty="0" smtClean="0"/>
              <a:t> + Amazon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Dynamic forms that adapt to semantics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Third-party data from multiple sources used for ranking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endParaRPr lang="en" dirty="0"/>
          </a:p>
          <a:p>
            <a:pPr marL="228600" lvl="0" rtl="0">
              <a:spcBef>
                <a:spcPts val="0"/>
              </a:spcBef>
              <a:buClr>
                <a:srgbClr val="FFFFFF"/>
              </a:buClr>
            </a:pPr>
            <a:r>
              <a:rPr lang="en-US" dirty="0" smtClean="0"/>
              <a:t>Machine Learning and Classification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A response form that invites users to interact facets of their search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A machine learning engine that predicts Plan suitability from clickstream data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8" name="Shape 148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6055747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974</Words>
  <Application>Microsoft Macintosh PowerPoint</Application>
  <PresentationFormat>On-screen Show (16:9)</PresentationFormat>
  <Paragraphs>308</Paragraphs>
  <Slides>22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Semantic Search engine   for (Obamacare) healthcare plans </vt:lpstr>
      <vt:lpstr>UC Berkeley Team</vt:lpstr>
      <vt:lpstr>PowerPoint Presentation</vt:lpstr>
      <vt:lpstr>PowerPoint Presentation</vt:lpstr>
      <vt:lpstr>Thanks to </vt:lpstr>
      <vt:lpstr>Obamacare Search Engine</vt:lpstr>
      <vt:lpstr>HHS ACA: A mass of information to process</vt:lpstr>
      <vt:lpstr>Painpoints with existing Solutions</vt:lpstr>
      <vt:lpstr>The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Behavior Tracking</vt:lpstr>
      <vt:lpstr>PowerPoint Presentation</vt:lpstr>
      <vt:lpstr>PowerPoint Presentation</vt:lpstr>
      <vt:lpstr>Next Steps to MVP </vt:lpstr>
      <vt:lpstr>PowerPoint Presentation</vt:lpstr>
      <vt:lpstr>Brief Demo</vt:lpstr>
      <vt:lpstr>PowerPoint Presentation</vt:lpstr>
      <vt:lpstr>Faceted Search Summary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an ACA Plan</dc:title>
  <cp:lastModifiedBy>JAMES SHANAHAN</cp:lastModifiedBy>
  <cp:revision>58</cp:revision>
  <dcterms:modified xsi:type="dcterms:W3CDTF">2016-04-26T06:19:11Z</dcterms:modified>
</cp:coreProperties>
</file>